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pos="1935" userDrawn="1">
          <p15:clr>
            <a:srgbClr val="A4A3A4"/>
          </p15:clr>
        </p15:guide>
        <p15:guide id="6" orient="horz" pos="2001" userDrawn="1">
          <p15:clr>
            <a:srgbClr val="A4A3A4"/>
          </p15:clr>
        </p15:guide>
        <p15:guide id="7" pos="2162" userDrawn="1">
          <p15:clr>
            <a:srgbClr val="A4A3A4"/>
          </p15:clr>
        </p15:guide>
        <p15:guide id="8" orient="horz" pos="3158" userDrawn="1">
          <p15:clr>
            <a:srgbClr val="A4A3A4"/>
          </p15:clr>
        </p15:guide>
        <p15:guide id="9" pos="3681" userDrawn="1">
          <p15:clr>
            <a:srgbClr val="A4A3A4"/>
          </p15:clr>
        </p15:guide>
        <p15:guide id="10" pos="3999" userDrawn="1">
          <p15:clr>
            <a:srgbClr val="A4A3A4"/>
          </p15:clr>
        </p15:guide>
        <p15:guide id="11" orient="horz" pos="3249" userDrawn="1">
          <p15:clr>
            <a:srgbClr val="A4A3A4"/>
          </p15:clr>
        </p15:guide>
        <p15:guide id="12" orient="horz" pos="4065" userDrawn="1">
          <p15:clr>
            <a:srgbClr val="A4A3A4"/>
          </p15:clr>
        </p15:guide>
        <p15:guide id="13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B5E"/>
    <a:srgbClr val="63014B"/>
    <a:srgbClr val="A5027D"/>
    <a:srgbClr val="F6F9E3"/>
    <a:srgbClr val="C1D843"/>
    <a:srgbClr val="A5BB27"/>
    <a:srgbClr val="794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0"/>
    <p:restoredTop sz="94589"/>
  </p:normalViewPr>
  <p:slideViewPr>
    <p:cSldViewPr snapToGrid="0">
      <p:cViewPr varScale="1">
        <p:scale>
          <a:sx n="115" d="100"/>
          <a:sy n="115" d="100"/>
        </p:scale>
        <p:origin x="1336" y="208"/>
      </p:cViewPr>
      <p:guideLst>
        <p:guide orient="horz" pos="2160"/>
        <p:guide pos="3840"/>
        <p:guide pos="438"/>
        <p:guide pos="7242"/>
        <p:guide pos="1935"/>
        <p:guide orient="horz" pos="2001"/>
        <p:guide pos="2162"/>
        <p:guide orient="horz" pos="3158"/>
        <p:guide pos="3681"/>
        <p:guide pos="3999"/>
        <p:guide orient="horz" pos="3249"/>
        <p:guide orient="horz" pos="4065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30552-6494-A54A-AE4C-29AABEC548BB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8E303-D6E1-244E-BFE9-83842662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9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8E303-D6E1-244E-BFE9-83842662B5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1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34695-39D0-5B0E-F400-E007FE5B8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C104D-121F-D1A0-084E-2398A8651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D825EC-FA1A-EBEA-F415-6BB925CE0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2AB72-1CFD-8269-50F7-DD01453CE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8E303-D6E1-244E-BFE9-83842662B5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4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2C9D6-2407-A86A-32CD-C3B3DD51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22470-954F-330C-2C10-1FBF57726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D72A5-7300-C5D4-189B-67EE5B077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8E49A-806D-A60E-075E-B4AEDED82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8E303-D6E1-244E-BFE9-83842662B5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FBEB6-ECD4-9F9E-B9A0-5C6ADE509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79F0A-FCC1-8F57-10B5-6B2EB4E79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43D44-287E-08E5-3460-05512189A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83F4C-8B39-C411-59D4-BD3203CE5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8E303-D6E1-244E-BFE9-83842662B5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A1E0-193E-649E-0E27-6808E43A8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6C654-4BFF-B1D7-0C40-E82698C73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764A2-79AD-5870-E7B2-D8FCD36C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1F1FA-5632-CF82-506F-64292FEC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2A188-B576-594C-053E-C718638E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D430-8126-9AB8-0C73-614326EC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46A23-381D-93BF-F7CC-7D686EC98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22D1-7844-6839-9B72-FC1BCC13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62628-2366-6AED-42A1-AC3D8AD3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515A2-C73B-2CEF-B30B-6C644EF0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5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51029B-DC07-A986-0129-6A0DC54CE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FFA34-C560-FF27-92BA-B58B71ADE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E4C70-5145-65B8-31F2-D0418741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43D58-1E87-4BA5-E59E-453D25430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CFF9A-2856-21FE-ADF3-34AF1261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0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13ED-0243-CA92-749B-97E6AFFC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0793B-F5AB-510D-627F-4CEF73ACD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ABF41-4711-533F-D2A9-FBA19E80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B359D-158B-F3D5-7077-587078F0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F5956-B95C-62BC-F710-BE1ABC2A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8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FBD49-2661-6A60-512A-4CC3BB72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5D8FD-9517-88F2-C44B-31E590B6F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861A1-8C85-105C-19C0-B34401E1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1BCBF-9F5C-2FB6-53E0-D881752F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BC6B4-852B-7DF4-5AE4-CECE072B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2F09-EDF4-F843-08F1-955C61DF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D1D09-071E-24C9-E61C-6DEE05C3B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B74B4-6D8E-8FC4-1DC0-8A886E4C4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EE398-A0F0-F688-2893-AE8C44AE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5288B-E2F3-D9C5-A3B7-30FCCBF9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C8C9E-145E-9929-7435-1D552926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7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E66A2-8010-EFEA-64B7-9E83FA46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57A3E-98AF-130C-F68C-889343E9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F18B2-17C9-F2DE-F991-AF2196FCC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249AE-3F7C-6002-9CAC-AB278453D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64200-EFD6-BBAA-71D9-62C174A24C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CFBEA-CD89-CB24-7C66-37F3F08E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C8491-794E-293E-B103-D3CD6416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5E9F48-FEB0-17C2-40A7-99DA8045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1526-087A-123A-3F28-2ECC4F2A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5FD2CE-F9CF-460E-A148-06670CFD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1D16F-6500-0968-6B97-3F5A427E3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C96FB-EED1-1904-DD4A-88932212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45B5F-4136-FAC5-8D9C-8E4F047E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0CEE7-B465-9D07-2030-08DF9EEF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FA6F1-F881-5523-1688-0921C36B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1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C614-0345-A4B8-EF2A-5CF173B2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52CAF-F127-4287-2093-ADB04426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BE77C-A807-6A02-3075-B8A1FFD6D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53BAA-2A05-C28A-FC8A-26A0264A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1B0CF-3B12-C007-B99B-416C60AF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B9430-3A57-8F9C-0DBB-4CB63103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1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401A-C756-FD73-446C-65A78B91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D4BBC-52B7-0BE0-F1C9-0CB647110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1F6F7-0FA5-B9C2-A5D8-9CF004861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63D09-4F6F-DDBB-A19E-8896B694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22E1B-AF51-F841-CD9E-10CBA864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4E849-BBF8-FAD3-6980-ACE8C895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6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961E6-B318-8280-0C89-6191BA1B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C89EA-B88F-17A9-8ECA-886E6065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57AA3-5F1B-E12E-2D6B-27A3592B5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AD8AD2-1A7F-7D49-B0C7-E6706FF4DC9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082D-E820-824E-1B3A-3FD6B0039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E0282-7D1F-EB0E-A9BD-AF456DE69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BA8D7E-C0E7-7F48-A943-301F174B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4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hyperlink" Target="https://x.com/approvedco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cebook.com/ApprovedCodeScheme" TargetMode="External"/><Relationship Id="rId5" Type="http://schemas.openxmlformats.org/officeDocument/2006/relationships/hyperlink" Target="http://www.linkedin.com/company/approved-code-scheme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CEBDCC3-5FD9-BC72-8BBA-B775EE0727EF}"/>
              </a:ext>
            </a:extLst>
          </p:cNvPr>
          <p:cNvSpPr/>
          <p:nvPr/>
        </p:nvSpPr>
        <p:spPr>
          <a:xfrm>
            <a:off x="695325" y="2444620"/>
            <a:ext cx="2388117" cy="3449856"/>
          </a:xfrm>
          <a:prstGeom prst="rect">
            <a:avLst/>
          </a:prstGeom>
          <a:solidFill>
            <a:srgbClr val="A5BB27">
              <a:alpha val="15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1490B-0223-4191-063B-222A5958E4FF}"/>
              </a:ext>
            </a:extLst>
          </p:cNvPr>
          <p:cNvSpPr/>
          <p:nvPr/>
        </p:nvSpPr>
        <p:spPr>
          <a:xfrm>
            <a:off x="0" y="1866589"/>
            <a:ext cx="12192000" cy="473488"/>
          </a:xfrm>
          <a:prstGeom prst="rect">
            <a:avLst/>
          </a:prstGeom>
          <a:solidFill>
            <a:srgbClr val="4C2B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2B5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37607B-8DC4-C951-0B1C-2CEDE3CF8462}"/>
              </a:ext>
            </a:extLst>
          </p:cNvPr>
          <p:cNvSpPr/>
          <p:nvPr/>
        </p:nvSpPr>
        <p:spPr>
          <a:xfrm>
            <a:off x="0" y="2333872"/>
            <a:ext cx="12192000" cy="138925"/>
          </a:xfrm>
          <a:prstGeom prst="rect">
            <a:avLst/>
          </a:prstGeom>
          <a:solidFill>
            <a:srgbClr val="6301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014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B249E-4928-329F-A669-E0A3C066E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05" y="0"/>
            <a:ext cx="3057310" cy="17755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A9DE46-DCA7-4A3E-F6D3-DCD13AA1FE07}"/>
              </a:ext>
            </a:extLst>
          </p:cNvPr>
          <p:cNvSpPr txBox="1"/>
          <p:nvPr/>
        </p:nvSpPr>
        <p:spPr>
          <a:xfrm>
            <a:off x="695325" y="1870793"/>
            <a:ext cx="8963246" cy="44627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300" b="1" dirty="0">
                <a:solidFill>
                  <a:schemeClr val="bg1"/>
                </a:solidFill>
                <a:latin typeface="Neo Sans Std" panose="020B0504030504040204" pitchFamily="34" charset="0"/>
              </a:rPr>
              <a:t>Consumers don’t always know who to trust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B27ED-DBD4-BCD6-50D6-30C087B94C79}"/>
              </a:ext>
            </a:extLst>
          </p:cNvPr>
          <p:cNvSpPr txBox="1"/>
          <p:nvPr/>
        </p:nvSpPr>
        <p:spPr>
          <a:xfrm>
            <a:off x="691117" y="3339598"/>
            <a:ext cx="2401962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dirty="0">
                <a:solidFill>
                  <a:srgbClr val="4C2B5E"/>
                </a:solidFill>
                <a:latin typeface="Helvetica Light" panose="020B0403020202020204" pitchFamily="34" charset="0"/>
              </a:rPr>
              <a:t>Every year, UK consumers </a:t>
            </a:r>
            <a:r>
              <a:rPr lang="en-GB" b="1" dirty="0">
                <a:solidFill>
                  <a:srgbClr val="4C2B5E"/>
                </a:solidFill>
                <a:latin typeface="Helvetica" pitchFamily="2" charset="0"/>
              </a:rPr>
              <a:t>lose</a:t>
            </a:r>
            <a:r>
              <a:rPr lang="en-GB" dirty="0">
                <a:solidFill>
                  <a:srgbClr val="4C2B5E"/>
                </a:solidFill>
                <a:latin typeface="Helvetica Light" panose="020B0403020202020204" pitchFamily="34" charset="0"/>
              </a:rPr>
              <a:t> </a:t>
            </a:r>
            <a:r>
              <a:rPr lang="en-GB" sz="3600" b="1" dirty="0">
                <a:solidFill>
                  <a:srgbClr val="A5027D"/>
                </a:solidFill>
                <a:latin typeface="Neo Sans Std" panose="020B0504030504040204" pitchFamily="34" charset="0"/>
              </a:rPr>
              <a:t>£70bn </a:t>
            </a:r>
            <a:br>
              <a:rPr lang="en-GB" sz="3600" b="1" dirty="0">
                <a:solidFill>
                  <a:srgbClr val="4C2B5E"/>
                </a:solidFill>
                <a:latin typeface="Neo Sans Std" panose="020B0504030504040204" pitchFamily="34" charset="0"/>
              </a:rPr>
            </a:br>
            <a:r>
              <a:rPr lang="en-GB" dirty="0">
                <a:solidFill>
                  <a:srgbClr val="4C2B5E"/>
                </a:solidFill>
                <a:latin typeface="Helvetica Light" panose="020B0403020202020204" pitchFamily="34" charset="0"/>
              </a:rPr>
              <a:t>to </a:t>
            </a:r>
            <a:r>
              <a:rPr lang="en-GB" b="1" dirty="0">
                <a:solidFill>
                  <a:srgbClr val="4C2B5E"/>
                </a:solidFill>
                <a:latin typeface="Helvetica" pitchFamily="2" charset="0"/>
              </a:rPr>
              <a:t>poor service,</a:t>
            </a:r>
            <a:r>
              <a:rPr lang="en-GB" dirty="0">
                <a:solidFill>
                  <a:srgbClr val="4C2B5E"/>
                </a:solidFill>
                <a:latin typeface="Helvetica Light" panose="020B0403020202020204" pitchFamily="34" charset="0"/>
              </a:rPr>
              <a:t> </a:t>
            </a:r>
            <a:br>
              <a:rPr lang="en-GB" dirty="0">
                <a:solidFill>
                  <a:srgbClr val="4C2B5E"/>
                </a:solidFill>
                <a:latin typeface="Helvetica Light" panose="020B0403020202020204" pitchFamily="34" charset="0"/>
              </a:rPr>
            </a:br>
            <a:r>
              <a:rPr lang="en-GB" b="1" dirty="0">
                <a:solidFill>
                  <a:srgbClr val="4C2B5E"/>
                </a:solidFill>
                <a:latin typeface="Helvetica" pitchFamily="2" charset="0"/>
              </a:rPr>
              <a:t>rogue traders, </a:t>
            </a:r>
            <a:r>
              <a:rPr lang="en-GB" dirty="0">
                <a:solidFill>
                  <a:srgbClr val="4C2B5E"/>
                </a:solidFill>
                <a:latin typeface="Helvetica Light" panose="020B0403020202020204" pitchFamily="34" charset="0"/>
              </a:rPr>
              <a:t>and </a:t>
            </a:r>
            <a:r>
              <a:rPr lang="en-GB" b="1" dirty="0">
                <a:solidFill>
                  <a:srgbClr val="4C2B5E"/>
                </a:solidFill>
                <a:latin typeface="Helvetica" pitchFamily="2" charset="0"/>
              </a:rPr>
              <a:t>unresolved disputes.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EDB601-DC7B-CAF1-9D1E-739B90BFAE02}"/>
              </a:ext>
            </a:extLst>
          </p:cNvPr>
          <p:cNvSpPr txBox="1"/>
          <p:nvPr/>
        </p:nvSpPr>
        <p:spPr>
          <a:xfrm>
            <a:off x="3438766" y="3349441"/>
            <a:ext cx="3923414" cy="228780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1550"/>
              </a:spcAft>
            </a:pPr>
            <a:r>
              <a:rPr lang="en-GB" sz="1600" dirty="0">
                <a:latin typeface="Helvetica Light" panose="020B0403020202020204" pitchFamily="34" charset="0"/>
              </a:rPr>
              <a:t>Honest businesses are being undermined by those that cut corners.</a:t>
            </a:r>
          </a:p>
          <a:p>
            <a:pPr>
              <a:spcAft>
                <a:spcPts val="1550"/>
              </a:spcAft>
            </a:pPr>
            <a:r>
              <a:rPr lang="en-GB" sz="1600" dirty="0">
                <a:latin typeface="Helvetica Light" panose="020B0403020202020204" pitchFamily="34" charset="0"/>
              </a:rPr>
              <a:t>Markets work best when consumers feel confident — but trust isn’t always clear.</a:t>
            </a:r>
          </a:p>
          <a:p>
            <a:r>
              <a:rPr lang="en-GB" b="1" i="1" dirty="0">
                <a:latin typeface="Helvetica" pitchFamily="2" charset="0"/>
              </a:rPr>
              <a:t>That’s where the Approved Code Scheme (ACS) comes in.</a:t>
            </a:r>
          </a:p>
          <a:p>
            <a:endParaRPr lang="en-US" sz="1600" dirty="0">
              <a:latin typeface="Helvetica Light" panose="020B0403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6DD1CD-CCA3-D260-FE2C-835325DE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43" y="-1"/>
            <a:ext cx="4680857" cy="68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3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EF090-F665-2819-6E2E-C2170843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829198-61CF-E32A-1A45-38213D72D468}"/>
              </a:ext>
            </a:extLst>
          </p:cNvPr>
          <p:cNvSpPr/>
          <p:nvPr/>
        </p:nvSpPr>
        <p:spPr>
          <a:xfrm>
            <a:off x="0" y="1866589"/>
            <a:ext cx="12192000" cy="473488"/>
          </a:xfrm>
          <a:prstGeom prst="rect">
            <a:avLst/>
          </a:prstGeom>
          <a:solidFill>
            <a:srgbClr val="4C2B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2B5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8F087C-B642-C3C0-EFD3-3C5B7D0EF648}"/>
              </a:ext>
            </a:extLst>
          </p:cNvPr>
          <p:cNvSpPr/>
          <p:nvPr/>
        </p:nvSpPr>
        <p:spPr>
          <a:xfrm>
            <a:off x="0" y="2333872"/>
            <a:ext cx="12192000" cy="138925"/>
          </a:xfrm>
          <a:prstGeom prst="rect">
            <a:avLst/>
          </a:prstGeom>
          <a:solidFill>
            <a:srgbClr val="6301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014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36EC5-3BB8-7919-E722-E0D9F1B27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05" y="0"/>
            <a:ext cx="3057310" cy="17755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2A6E21-D17F-470E-6A62-0E771EF157A5}"/>
              </a:ext>
            </a:extLst>
          </p:cNvPr>
          <p:cNvSpPr txBox="1"/>
          <p:nvPr/>
        </p:nvSpPr>
        <p:spPr>
          <a:xfrm>
            <a:off x="695325" y="1870793"/>
            <a:ext cx="8963246" cy="44627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300" b="1" dirty="0">
                <a:solidFill>
                  <a:schemeClr val="bg1"/>
                </a:solidFill>
                <a:latin typeface="Neo Sans Std" panose="020B0504030504040204" pitchFamily="34" charset="0"/>
              </a:rPr>
              <a:t>What is the Approved Code Scheme (ACS)?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8500D2-89E4-D038-8AC7-663BEA1EE434}"/>
              </a:ext>
            </a:extLst>
          </p:cNvPr>
          <p:cNvSpPr txBox="1"/>
          <p:nvPr/>
        </p:nvSpPr>
        <p:spPr>
          <a:xfrm>
            <a:off x="695324" y="2815160"/>
            <a:ext cx="5148263" cy="118494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950"/>
              </a:spcAft>
              <a:tabLst>
                <a:tab pos="174625" algn="l"/>
              </a:tabLst>
            </a:pPr>
            <a:r>
              <a:rPr lang="en-GB" sz="1400" b="1" dirty="0">
                <a:solidFill>
                  <a:srgbClr val="4C2B5E"/>
                </a:solidFill>
                <a:latin typeface="Helvetica" pitchFamily="2" charset="0"/>
              </a:rPr>
              <a:t>ACS is a UK-wide scheme where businesses:</a:t>
            </a:r>
          </a:p>
          <a:p>
            <a:pPr>
              <a:spcAft>
                <a:spcPts val="350"/>
              </a:spcAft>
              <a:tabLst>
                <a:tab pos="174625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</a:t>
            </a:r>
            <a:r>
              <a:rPr lang="en-GB" sz="1400" dirty="0">
                <a:latin typeface="Helvetica Light" panose="020B0403020202020204" pitchFamily="34" charset="0"/>
              </a:rPr>
              <a:t>	Commit to higher standards of customer service</a:t>
            </a:r>
          </a:p>
          <a:p>
            <a:pPr>
              <a:spcAft>
                <a:spcPts val="350"/>
              </a:spcAft>
              <a:tabLst>
                <a:tab pos="174625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</a:t>
            </a:r>
            <a:r>
              <a:rPr lang="en-GB" sz="1400" dirty="0">
                <a:latin typeface="Helvetica Light" panose="020B0403020202020204" pitchFamily="34" charset="0"/>
              </a:rPr>
              <a:t>	Are independently audited by Trading Standards</a:t>
            </a:r>
          </a:p>
          <a:p>
            <a:pPr>
              <a:spcAft>
                <a:spcPts val="350"/>
              </a:spcAft>
              <a:tabLst>
                <a:tab pos="174625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</a:t>
            </a:r>
            <a:r>
              <a:rPr lang="en-GB" sz="1400" dirty="0">
                <a:latin typeface="Helvetica Light" panose="020B0403020202020204" pitchFamily="34" charset="0"/>
              </a:rPr>
              <a:t>	Provide free, impartial dispute resolution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0DCB2-6381-09A3-67DE-F5854A4EFAF5}"/>
              </a:ext>
            </a:extLst>
          </p:cNvPr>
          <p:cNvSpPr txBox="1"/>
          <p:nvPr/>
        </p:nvSpPr>
        <p:spPr>
          <a:xfrm>
            <a:off x="695325" y="6134067"/>
            <a:ext cx="6311723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1550"/>
              </a:spcAft>
            </a:pPr>
            <a:r>
              <a:rPr lang="en-GB" b="1" dirty="0">
                <a:solidFill>
                  <a:srgbClr val="4C2B5E"/>
                </a:solidFill>
                <a:latin typeface="Helvetica" pitchFamily="2" charset="0"/>
              </a:rPr>
              <a:t>Raising standards, protecting consumers.</a:t>
            </a:r>
            <a:endParaRPr lang="en-US" sz="1600" dirty="0">
              <a:solidFill>
                <a:srgbClr val="4C2B5E"/>
              </a:solidFill>
              <a:latin typeface="Helvetica Light" panose="020B04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6B3AF-0E4A-6AB4-FDCD-5BF2C7AF0FCD}"/>
              </a:ext>
            </a:extLst>
          </p:cNvPr>
          <p:cNvSpPr txBox="1"/>
          <p:nvPr/>
        </p:nvSpPr>
        <p:spPr>
          <a:xfrm>
            <a:off x="1152525" y="4196787"/>
            <a:ext cx="3326170" cy="15183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2150"/>
              </a:spcAft>
            </a:pPr>
            <a:r>
              <a:rPr lang="en-GB" sz="1400" dirty="0">
                <a:latin typeface="Helvetica Light" panose="020B0403020202020204" pitchFamily="34" charset="0"/>
              </a:rPr>
              <a:t>Established in </a:t>
            </a:r>
            <a:r>
              <a:rPr lang="en-GB" sz="1400" b="1" dirty="0">
                <a:latin typeface="Helvetica" pitchFamily="2" charset="0"/>
              </a:rPr>
              <a:t>2001</a:t>
            </a:r>
          </a:p>
          <a:p>
            <a:pPr>
              <a:spcAft>
                <a:spcPts val="2150"/>
              </a:spcAft>
            </a:pPr>
            <a:r>
              <a:rPr lang="en-GB" sz="1400" b="1" dirty="0">
                <a:latin typeface="Helvetica" pitchFamily="2" charset="0"/>
              </a:rPr>
              <a:t>40,000+</a:t>
            </a:r>
            <a:r>
              <a:rPr lang="en-GB" sz="1400" dirty="0">
                <a:latin typeface="Helvetica Light" panose="020B0403020202020204" pitchFamily="34" charset="0"/>
              </a:rPr>
              <a:t> approved businesses</a:t>
            </a:r>
          </a:p>
          <a:p>
            <a:pPr>
              <a:spcAft>
                <a:spcPts val="2150"/>
              </a:spcAft>
            </a:pPr>
            <a:r>
              <a:rPr lang="en-GB" sz="1400" dirty="0">
                <a:latin typeface="Helvetica Light" panose="020B0403020202020204" pitchFamily="34" charset="0"/>
              </a:rPr>
              <a:t>Independently governed by the </a:t>
            </a:r>
            <a:r>
              <a:rPr lang="en-GB" sz="1400" b="1" dirty="0">
                <a:latin typeface="Helvetica" pitchFamily="2" charset="0"/>
              </a:rPr>
              <a:t>Consumer Codes Approval Board</a:t>
            </a:r>
            <a:endParaRPr lang="en-US" sz="1400" b="1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19F4C-1770-B054-8E2C-D848F9FFBAB3}"/>
              </a:ext>
            </a:extLst>
          </p:cNvPr>
          <p:cNvSpPr txBox="1"/>
          <p:nvPr/>
        </p:nvSpPr>
        <p:spPr>
          <a:xfrm>
            <a:off x="6348412" y="2815160"/>
            <a:ext cx="5148263" cy="2605842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spcAft>
                <a:spcPts val="350"/>
              </a:spcAft>
              <a:tabLst>
                <a:tab pos="174625" algn="l"/>
              </a:tabLst>
            </a:pPr>
            <a:r>
              <a:rPr lang="en-GB" sz="1400" b="1" dirty="0">
                <a:solidFill>
                  <a:srgbClr val="4C2B5E"/>
                </a:solidFill>
                <a:latin typeface="Helvetica" pitchFamily="2" charset="0"/>
              </a:rPr>
              <a:t>How does this relate to your membership with </a:t>
            </a:r>
          </a:p>
          <a:p>
            <a:pPr>
              <a:spcAft>
                <a:spcPts val="950"/>
              </a:spcAft>
              <a:tabLst>
                <a:tab pos="174625" algn="l"/>
              </a:tabLst>
            </a:pPr>
            <a:r>
              <a:rPr lang="en-GB" sz="1400" b="1" dirty="0">
                <a:solidFill>
                  <a:srgbClr val="4C2B5E"/>
                </a:solidFill>
                <a:latin typeface="Helvetica" pitchFamily="2" charset="0"/>
              </a:rPr>
              <a:t>[INSERT YOUR ORGANISATION’S NAME]? </a:t>
            </a:r>
          </a:p>
          <a:p>
            <a:pPr>
              <a:spcAft>
                <a:spcPts val="950"/>
              </a:spcAft>
              <a:buSzPct val="200000"/>
              <a:tabLst>
                <a:tab pos="174625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</a:t>
            </a:r>
            <a:r>
              <a:rPr lang="en-GB" sz="1400" dirty="0">
                <a:latin typeface="Helvetica Light" panose="020B0403020202020204" pitchFamily="34" charset="0"/>
              </a:rPr>
              <a:t>	[Organisation name / Code] is an approved Code Sponsor of 	the Approved Code Scheme, which means we are committed 	to promoting the codes of practice that meet ACS approval</a:t>
            </a:r>
          </a:p>
          <a:p>
            <a:pPr>
              <a:spcAft>
                <a:spcPts val="350"/>
              </a:spcAft>
              <a:buClr>
                <a:srgbClr val="C1D843"/>
              </a:buClr>
              <a:buSzPct val="200000"/>
              <a:tabLst>
                <a:tab pos="174625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</a:t>
            </a:r>
            <a:r>
              <a:rPr lang="en-GB" sz="1400" dirty="0">
                <a:latin typeface="Helvetica Light" panose="020B0403020202020204" pitchFamily="34" charset="0"/>
              </a:rPr>
              <a:t>	The Approved Code Scheme is the UK’s only sector-wide 	code framework audited by Chartered Trading Standards 	Practitioners. </a:t>
            </a:r>
          </a:p>
          <a:p>
            <a:pPr>
              <a:spcAft>
                <a:spcPts val="350"/>
              </a:spcAft>
              <a:buSzPct val="200000"/>
              <a:tabLst>
                <a:tab pos="174625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</a:t>
            </a:r>
            <a:r>
              <a:rPr lang="en-GB" sz="1400" dirty="0">
                <a:latin typeface="Helvetica Light" panose="020B0403020202020204" pitchFamily="34" charset="0"/>
              </a:rPr>
              <a:t>	This means, we too are independently audited and therefore 	operate at the highest of industry standards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6A63A-D633-DCA1-170F-1348362F5E89}"/>
              </a:ext>
            </a:extLst>
          </p:cNvPr>
          <p:cNvCxnSpPr>
            <a:cxnSpLocks/>
          </p:cNvCxnSpPr>
          <p:nvPr/>
        </p:nvCxnSpPr>
        <p:spPr>
          <a:xfrm>
            <a:off x="699796" y="6083559"/>
            <a:ext cx="10796879" cy="0"/>
          </a:xfrm>
          <a:prstGeom prst="line">
            <a:avLst/>
          </a:prstGeom>
          <a:ln w="25400" cap="flat" cmpd="sng" algn="ctr">
            <a:solidFill>
              <a:srgbClr val="C1D843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97F04B9-8771-971C-95F5-A75703FF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72" y="4149472"/>
            <a:ext cx="390374" cy="3788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10902C-61C9-AB9D-D3F5-4C3508557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72" y="4659870"/>
            <a:ext cx="390374" cy="378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EF7198-E836-55A7-286B-DC1776AA3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72" y="5252946"/>
            <a:ext cx="390374" cy="378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6B5B9-449A-EDBE-004A-C3CD549CCC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89121" y="-27074"/>
            <a:ext cx="4911844" cy="24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5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45435-ED60-2C16-2D8A-D8206DF0C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E022C-50E3-1B60-01C0-98C8A203A55F}"/>
              </a:ext>
            </a:extLst>
          </p:cNvPr>
          <p:cNvSpPr/>
          <p:nvPr/>
        </p:nvSpPr>
        <p:spPr>
          <a:xfrm>
            <a:off x="695325" y="5768975"/>
            <a:ext cx="11496675" cy="684213"/>
          </a:xfrm>
          <a:prstGeom prst="rect">
            <a:avLst/>
          </a:prstGeom>
          <a:solidFill>
            <a:srgbClr val="F6F9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723A7-8C45-8291-8652-DF8FC0758E0F}"/>
              </a:ext>
            </a:extLst>
          </p:cNvPr>
          <p:cNvSpPr/>
          <p:nvPr/>
        </p:nvSpPr>
        <p:spPr>
          <a:xfrm>
            <a:off x="0" y="1866589"/>
            <a:ext cx="12192000" cy="473488"/>
          </a:xfrm>
          <a:prstGeom prst="rect">
            <a:avLst/>
          </a:prstGeom>
          <a:solidFill>
            <a:srgbClr val="4C2B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2B5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24396B-9B4A-66CC-B329-C91B518DBDEB}"/>
              </a:ext>
            </a:extLst>
          </p:cNvPr>
          <p:cNvSpPr/>
          <p:nvPr/>
        </p:nvSpPr>
        <p:spPr>
          <a:xfrm>
            <a:off x="0" y="2333872"/>
            <a:ext cx="12192000" cy="138925"/>
          </a:xfrm>
          <a:prstGeom prst="rect">
            <a:avLst/>
          </a:prstGeom>
          <a:solidFill>
            <a:srgbClr val="6301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014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9EF20-123A-88C8-BCDE-72B7FDCD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05" y="0"/>
            <a:ext cx="3057310" cy="17755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3E7460-F199-8C17-2196-92520ADE48CC}"/>
              </a:ext>
            </a:extLst>
          </p:cNvPr>
          <p:cNvSpPr txBox="1"/>
          <p:nvPr/>
        </p:nvSpPr>
        <p:spPr>
          <a:xfrm>
            <a:off x="695325" y="1870793"/>
            <a:ext cx="8963246" cy="44627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300" b="1" dirty="0">
                <a:solidFill>
                  <a:schemeClr val="bg1"/>
                </a:solidFill>
                <a:latin typeface="Neo Sans Std" panose="020B0504030504040204" pitchFamily="34" charset="0"/>
              </a:rPr>
              <a:t>Why it matters for your business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E45EC-45A7-CAC7-9CEA-F5ED047376FD}"/>
              </a:ext>
            </a:extLst>
          </p:cNvPr>
          <p:cNvSpPr txBox="1"/>
          <p:nvPr/>
        </p:nvSpPr>
        <p:spPr>
          <a:xfrm>
            <a:off x="695325" y="2723278"/>
            <a:ext cx="6410912" cy="16312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b="1" dirty="0">
                <a:latin typeface="Helvetica" pitchFamily="2" charset="0"/>
              </a:rPr>
              <a:t>ACS helps you:</a:t>
            </a:r>
          </a:p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	</a:t>
            </a:r>
            <a:r>
              <a:rPr lang="en-GB" sz="1400" dirty="0">
                <a:latin typeface="Helvetica Light" panose="020B0403020202020204" pitchFamily="34" charset="0"/>
              </a:rPr>
              <a:t>Stand out as a trusted, credible business</a:t>
            </a:r>
          </a:p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	</a:t>
            </a:r>
            <a:r>
              <a:rPr lang="en-GB" sz="1400" dirty="0">
                <a:latin typeface="Helvetica Light" panose="020B0403020202020204" pitchFamily="34" charset="0"/>
              </a:rPr>
              <a:t>Build stronger customer confidence at the point of purchase</a:t>
            </a:r>
          </a:p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	</a:t>
            </a:r>
            <a:r>
              <a:rPr lang="en-GB" sz="1400" dirty="0">
                <a:latin typeface="Helvetica Light" panose="020B0403020202020204" pitchFamily="34" charset="0"/>
              </a:rPr>
              <a:t>Demonstrate commitment to doing the right thing</a:t>
            </a:r>
          </a:p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	</a:t>
            </a:r>
            <a:r>
              <a:rPr lang="en-GB" sz="1400" dirty="0">
                <a:latin typeface="Helvetica Light" panose="020B0403020202020204" pitchFamily="34" charset="0"/>
              </a:rPr>
              <a:t>Differentiate from competitors who cut corners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F4E875-9781-1B74-CB7B-7FCAB6B251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761"/>
          <a:stretch>
            <a:fillRect/>
          </a:stretch>
        </p:blipFill>
        <p:spPr>
          <a:xfrm>
            <a:off x="7170234" y="0"/>
            <a:ext cx="5032917" cy="68639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71E72A-E068-05B3-076C-14B02CBAE127}"/>
              </a:ext>
            </a:extLst>
          </p:cNvPr>
          <p:cNvGrpSpPr/>
          <p:nvPr/>
        </p:nvGrpSpPr>
        <p:grpSpPr>
          <a:xfrm>
            <a:off x="701011" y="4547036"/>
            <a:ext cx="7429197" cy="955174"/>
            <a:chOff x="701011" y="4487402"/>
            <a:chExt cx="7429197" cy="9551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E42DCE-8340-387D-00F7-D2F5D645EC72}"/>
                </a:ext>
              </a:extLst>
            </p:cNvPr>
            <p:cNvSpPr txBox="1"/>
            <p:nvPr/>
          </p:nvSpPr>
          <p:spPr>
            <a:xfrm>
              <a:off x="1182341" y="4511552"/>
              <a:ext cx="6947867" cy="93102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spcAft>
                  <a:spcPts val="1500"/>
                </a:spcAft>
                <a:tabLst>
                  <a:tab pos="217488" algn="l"/>
                </a:tabLst>
              </a:pPr>
              <a:r>
                <a:rPr lang="en-GB" sz="1400" b="1" dirty="0">
                  <a:solidFill>
                    <a:srgbClr val="A5027D"/>
                  </a:solidFill>
                  <a:latin typeface="Helvetica" pitchFamily="2" charset="0"/>
                </a:rPr>
                <a:t>A recognised mark that signals accountability and quality.</a:t>
              </a:r>
            </a:p>
            <a:p>
              <a:pPr>
                <a:spcAft>
                  <a:spcPts val="700"/>
                </a:spcAft>
                <a:tabLst>
                  <a:tab pos="217488" algn="l"/>
                </a:tabLst>
              </a:pPr>
              <a:r>
                <a:rPr lang="en-GB" sz="1400" b="1" dirty="0">
                  <a:solidFill>
                    <a:srgbClr val="A5027D"/>
                  </a:solidFill>
                  <a:latin typeface="Helvetica" pitchFamily="2" charset="0"/>
                </a:rPr>
                <a:t>Part of a network of 40,000+ approved businesses that extend </a:t>
              </a:r>
              <a:br>
                <a:rPr lang="en-GB" sz="1400" b="1" dirty="0">
                  <a:solidFill>
                    <a:srgbClr val="A5027D"/>
                  </a:solidFill>
                  <a:latin typeface="Helvetica" pitchFamily="2" charset="0"/>
                </a:rPr>
              </a:br>
              <a:r>
                <a:rPr lang="en-GB" sz="1400" b="1" dirty="0">
                  <a:solidFill>
                    <a:srgbClr val="A5027D"/>
                  </a:solidFill>
                  <a:latin typeface="Helvetica" pitchFamily="2" charset="0"/>
                </a:rPr>
                <a:t>beyond our sector</a:t>
              </a:r>
              <a:endParaRPr lang="en-US" sz="1400" b="1" dirty="0">
                <a:solidFill>
                  <a:srgbClr val="A5027D"/>
                </a:solidFill>
                <a:latin typeface="Helvetica" pitchFamily="2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8D2C05-814F-C028-96F5-C34A2FD20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011" y="4487402"/>
              <a:ext cx="390374" cy="3788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EE8EFF-84FD-2CC3-6EE2-32207EEF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011" y="4987861"/>
              <a:ext cx="390374" cy="3788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DEC7771-ABFC-A1B2-21B6-E37787314647}"/>
              </a:ext>
            </a:extLst>
          </p:cNvPr>
          <p:cNvSpPr txBox="1"/>
          <p:nvPr/>
        </p:nvSpPr>
        <p:spPr>
          <a:xfrm>
            <a:off x="834714" y="5825750"/>
            <a:ext cx="6989444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950"/>
              </a:spcAft>
              <a:tabLst>
                <a:tab pos="217488" algn="l"/>
              </a:tabLst>
            </a:pPr>
            <a:r>
              <a:rPr lang="en-GB" sz="1400" dirty="0">
                <a:latin typeface="Helvetica Light" panose="020B0403020202020204" pitchFamily="34" charset="0"/>
              </a:rPr>
              <a:t>Place the ACS and [insert Code Sponsor name] combined logo on all your marketing material so customers know your business is following a nationwide-recognised code!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1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CDDF-BA77-3C7F-34BE-11B246AF4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92C0D6-1EC1-C945-AF01-3CA61CE065D2}"/>
              </a:ext>
            </a:extLst>
          </p:cNvPr>
          <p:cNvSpPr/>
          <p:nvPr/>
        </p:nvSpPr>
        <p:spPr>
          <a:xfrm>
            <a:off x="695324" y="5158408"/>
            <a:ext cx="11496675" cy="1282147"/>
          </a:xfrm>
          <a:prstGeom prst="rect">
            <a:avLst/>
          </a:prstGeom>
          <a:solidFill>
            <a:srgbClr val="A5BB27">
              <a:alpha val="15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084BB-1CB0-F709-003D-07D6F5C16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05" y="0"/>
            <a:ext cx="3057310" cy="17755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F2A1DD-E8A0-E839-7240-4C797CBB480F}"/>
              </a:ext>
            </a:extLst>
          </p:cNvPr>
          <p:cNvSpPr/>
          <p:nvPr/>
        </p:nvSpPr>
        <p:spPr>
          <a:xfrm>
            <a:off x="0" y="1866589"/>
            <a:ext cx="12192000" cy="473488"/>
          </a:xfrm>
          <a:prstGeom prst="rect">
            <a:avLst/>
          </a:prstGeom>
          <a:solidFill>
            <a:srgbClr val="4C2B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2B5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FC58AE-3C89-1E66-919C-63A60456A5D6}"/>
              </a:ext>
            </a:extLst>
          </p:cNvPr>
          <p:cNvSpPr/>
          <p:nvPr/>
        </p:nvSpPr>
        <p:spPr>
          <a:xfrm>
            <a:off x="0" y="2333872"/>
            <a:ext cx="12192000" cy="138925"/>
          </a:xfrm>
          <a:prstGeom prst="rect">
            <a:avLst/>
          </a:prstGeom>
          <a:solidFill>
            <a:srgbClr val="6301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014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A7E45-9A52-6DF6-6F4B-95BBA72F7FBB}"/>
              </a:ext>
            </a:extLst>
          </p:cNvPr>
          <p:cNvSpPr txBox="1"/>
          <p:nvPr/>
        </p:nvSpPr>
        <p:spPr>
          <a:xfrm>
            <a:off x="695325" y="1870793"/>
            <a:ext cx="8963246" cy="44627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300" b="1" dirty="0">
                <a:solidFill>
                  <a:schemeClr val="bg1"/>
                </a:solidFill>
                <a:latin typeface="Neo Sans Std" panose="020B0504030504040204" pitchFamily="34" charset="0"/>
              </a:rPr>
              <a:t>What it means for your customers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9A0C3A-9F08-73BF-5344-C581FCC4B9E5}"/>
              </a:ext>
            </a:extLst>
          </p:cNvPr>
          <p:cNvSpPr txBox="1"/>
          <p:nvPr/>
        </p:nvSpPr>
        <p:spPr>
          <a:xfrm>
            <a:off x="3464134" y="805119"/>
            <a:ext cx="2062022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1960"/>
              </a:lnSpc>
            </a:pPr>
            <a:r>
              <a:rPr lang="en-GB" b="1" i="1" dirty="0">
                <a:solidFill>
                  <a:srgbClr val="A5027D"/>
                </a:solidFill>
                <a:latin typeface="Helvetica Bold Oblique" pitchFamily="2" charset="0"/>
              </a:rPr>
              <a:t>The mark of businesses </a:t>
            </a:r>
            <a:br>
              <a:rPr lang="en-GB" b="1" i="1" dirty="0">
                <a:solidFill>
                  <a:srgbClr val="A5027D"/>
                </a:solidFill>
                <a:latin typeface="Helvetica Bold Oblique" pitchFamily="2" charset="0"/>
              </a:rPr>
            </a:br>
            <a:r>
              <a:rPr lang="en-GB" b="1" i="1" dirty="0">
                <a:solidFill>
                  <a:srgbClr val="A5027D"/>
                </a:solidFill>
                <a:latin typeface="Helvetica Bold Oblique" pitchFamily="2" charset="0"/>
              </a:rPr>
              <a:t>you can trust.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6BA3ED-C108-4DCF-E133-BD7758895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20108" y="-1"/>
            <a:ext cx="4680856" cy="6869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2179-1CB0-1528-C75B-A68D11F8BB51}"/>
              </a:ext>
            </a:extLst>
          </p:cNvPr>
          <p:cNvSpPr txBox="1"/>
          <p:nvPr/>
        </p:nvSpPr>
        <p:spPr>
          <a:xfrm>
            <a:off x="695325" y="2723278"/>
            <a:ext cx="6192492" cy="21621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b="1" dirty="0">
                <a:latin typeface="Helvetica" pitchFamily="2" charset="0"/>
              </a:rPr>
              <a:t>The Approved Code Scheme makes it easy for customers to choose businesses they can trust. The ACS mark demonstrates to consumers that your business:</a:t>
            </a:r>
          </a:p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	</a:t>
            </a:r>
            <a:r>
              <a:rPr lang="en-GB" sz="1400" dirty="0">
                <a:latin typeface="Helvetica Light" panose="020B0403020202020204" pitchFamily="34" charset="0"/>
              </a:rPr>
              <a:t>Meets strict codes of practice, delivering services customers can rely on – 	more than just good reviews</a:t>
            </a:r>
          </a:p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	</a:t>
            </a:r>
            <a:r>
              <a:rPr lang="en-GB" sz="1400" dirty="0">
                <a:latin typeface="Helvetica Light" panose="020B0403020202020204" pitchFamily="34" charset="0"/>
              </a:rPr>
              <a:t>Is trustworthy and accountable</a:t>
            </a:r>
          </a:p>
          <a:p>
            <a:pPr>
              <a:spcAft>
                <a:spcPts val="900"/>
              </a:spcAft>
              <a:tabLst>
                <a:tab pos="217488" algn="l"/>
              </a:tabLst>
            </a:pPr>
            <a:r>
              <a:rPr lang="en-GB" sz="1400" dirty="0">
                <a:solidFill>
                  <a:srgbClr val="C1D843"/>
                </a:solidFill>
                <a:latin typeface="Helvetica Light" panose="020B0403020202020204" pitchFamily="34" charset="0"/>
              </a:rPr>
              <a:t>•	</a:t>
            </a:r>
            <a:r>
              <a:rPr lang="en-GB" sz="1400" dirty="0">
                <a:latin typeface="Helvetica Light" panose="020B0403020202020204" pitchFamily="34" charset="0"/>
              </a:rPr>
              <a:t>Provides customers with access to free, impartial dispute resolution if 	things go wrong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729EA-5570-2612-E26A-899C4EDF18F4}"/>
              </a:ext>
            </a:extLst>
          </p:cNvPr>
          <p:cNvSpPr txBox="1"/>
          <p:nvPr/>
        </p:nvSpPr>
        <p:spPr>
          <a:xfrm>
            <a:off x="904287" y="5219462"/>
            <a:ext cx="5904016" cy="11387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750"/>
              </a:spcAft>
              <a:tabLst>
                <a:tab pos="217488" algn="l"/>
                <a:tab pos="263525" algn="l"/>
              </a:tabLst>
            </a:pPr>
            <a:r>
              <a:rPr lang="en-GB" sz="1200" dirty="0" err="1">
                <a:solidFill>
                  <a:srgbClr val="4C2B5E"/>
                </a:solidFill>
                <a:latin typeface="Helvetica Light" panose="020B0403020202020204" pitchFamily="34" charset="0"/>
              </a:rPr>
              <a:t>www.approvedcode.tradingstandards.uk</a:t>
            </a:r>
            <a:endParaRPr lang="en-GB" sz="1200" dirty="0">
              <a:solidFill>
                <a:srgbClr val="4C2B5E"/>
              </a:solidFill>
              <a:latin typeface="Helvetica Light" panose="020B0403020202020204" pitchFamily="34" charset="0"/>
            </a:endParaRPr>
          </a:p>
          <a:p>
            <a:pPr>
              <a:spcAft>
                <a:spcPts val="750"/>
              </a:spcAft>
              <a:tabLst>
                <a:tab pos="217488" algn="l"/>
                <a:tab pos="263525" algn="l"/>
              </a:tabLst>
            </a:pPr>
            <a:r>
              <a:rPr lang="en-GB" sz="1200" dirty="0">
                <a:solidFill>
                  <a:srgbClr val="4C2B5E"/>
                </a:solidFill>
                <a:latin typeface="Helvetica Light" panose="020B0403020202020204" pitchFamily="34" charset="0"/>
              </a:rPr>
              <a:t>		</a:t>
            </a:r>
            <a:r>
              <a:rPr lang="en-GB" sz="1200" dirty="0">
                <a:solidFill>
                  <a:srgbClr val="4C2B5E"/>
                </a:solidFill>
                <a:latin typeface="Helvetica Light" panose="020B04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www.linkedin.com/company/approved-code-scheme</a:t>
            </a:r>
            <a:endParaRPr lang="en-GB" sz="1200" dirty="0">
              <a:solidFill>
                <a:srgbClr val="4C2B5E"/>
              </a:solidFill>
              <a:latin typeface="Helvetica Light" panose="020B0403020202020204" pitchFamily="34" charset="0"/>
            </a:endParaRPr>
          </a:p>
          <a:p>
            <a:pPr>
              <a:spcAft>
                <a:spcPts val="750"/>
              </a:spcAft>
              <a:tabLst>
                <a:tab pos="217488" algn="l"/>
                <a:tab pos="263525" algn="l"/>
              </a:tabLst>
            </a:pPr>
            <a:r>
              <a:rPr lang="en-GB" sz="1200" dirty="0">
                <a:solidFill>
                  <a:srgbClr val="4C2B5E"/>
                </a:solidFill>
                <a:latin typeface="Helvetica Light" panose="020B0403020202020204" pitchFamily="34" charset="0"/>
              </a:rPr>
              <a:t>		</a:t>
            </a:r>
            <a:r>
              <a:rPr lang="en-GB" sz="1200" dirty="0" err="1">
                <a:solidFill>
                  <a:srgbClr val="4C2B5E"/>
                </a:solidFill>
                <a:latin typeface="Helvetica Light" panose="020B04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</a:t>
            </a:r>
            <a:r>
              <a:rPr lang="en-GB" sz="1200" dirty="0">
                <a:solidFill>
                  <a:srgbClr val="4C2B5E"/>
                </a:solidFill>
                <a:latin typeface="Helvetica Light" panose="020B04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sz="1200" dirty="0" err="1">
                <a:solidFill>
                  <a:srgbClr val="4C2B5E"/>
                </a:solidFill>
                <a:latin typeface="Helvetica Light" panose="020B04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ApprovedCodeScheme</a:t>
            </a:r>
            <a:endParaRPr lang="en-GB" sz="1200" dirty="0">
              <a:solidFill>
                <a:srgbClr val="4C2B5E"/>
              </a:solidFill>
              <a:latin typeface="Helvetica Light" panose="020B0403020202020204" pitchFamily="34" charset="0"/>
            </a:endParaRPr>
          </a:p>
          <a:p>
            <a:pPr>
              <a:spcAft>
                <a:spcPts val="750"/>
              </a:spcAft>
              <a:tabLst>
                <a:tab pos="217488" algn="l"/>
                <a:tab pos="263525" algn="l"/>
              </a:tabLst>
            </a:pPr>
            <a:r>
              <a:rPr lang="en-GB" sz="1200" dirty="0">
                <a:solidFill>
                  <a:srgbClr val="4C2B5E"/>
                </a:solidFill>
                <a:latin typeface="Helvetica Light" panose="020B0403020202020204" pitchFamily="34" charset="0"/>
              </a:rPr>
              <a:t>		</a:t>
            </a:r>
            <a:r>
              <a:rPr lang="en-GB" sz="1200" dirty="0">
                <a:solidFill>
                  <a:srgbClr val="4C2B5E"/>
                </a:solidFill>
                <a:latin typeface="Helvetica Light" panose="020B0403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https://x.com/approvedcode</a:t>
            </a:r>
            <a:endParaRPr lang="en-US" sz="1200" dirty="0">
              <a:solidFill>
                <a:srgbClr val="4C2B5E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975937-72E4-3359-56A9-68934651FD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18" t="30330" r="76962" b="56466"/>
          <a:stretch>
            <a:fillRect/>
          </a:stretch>
        </p:blipFill>
        <p:spPr>
          <a:xfrm>
            <a:off x="904964" y="5543426"/>
            <a:ext cx="212552" cy="217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C3ADCF-0D28-B3F1-4ED2-B3E2B350D4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18" t="15296" r="76962" b="71140"/>
          <a:stretch>
            <a:fillRect/>
          </a:stretch>
        </p:blipFill>
        <p:spPr>
          <a:xfrm>
            <a:off x="904964" y="5810610"/>
            <a:ext cx="212552" cy="223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20E15E-8CA5-4A2F-62DA-CE1F7A7852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18" t="47324" r="76962" b="39034"/>
          <a:stretch>
            <a:fillRect/>
          </a:stretch>
        </p:blipFill>
        <p:spPr>
          <a:xfrm>
            <a:off x="904964" y="6092824"/>
            <a:ext cx="212552" cy="2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6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445</Words>
  <Application>Microsoft Macintosh PowerPoint</Application>
  <PresentationFormat>Widescreen</PresentationFormat>
  <Paragraphs>42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Aptos</vt:lpstr>
      <vt:lpstr>Aptos Display</vt:lpstr>
      <vt:lpstr>Arial</vt:lpstr>
      <vt:lpstr>Helvetica</vt:lpstr>
      <vt:lpstr>Helvetica Bold Oblique</vt:lpstr>
      <vt:lpstr>Helvetica Light</vt:lpstr>
      <vt:lpstr>Neo Sans Std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Marsh</dc:creator>
  <cp:lastModifiedBy>Keith Marsh</cp:lastModifiedBy>
  <cp:revision>91</cp:revision>
  <dcterms:created xsi:type="dcterms:W3CDTF">2026-05-06T08:41:37Z</dcterms:created>
  <dcterms:modified xsi:type="dcterms:W3CDTF">2026-06-11T16:46:19Z</dcterms:modified>
</cp:coreProperties>
</file>